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3"/>
  </p:notesMasterIdLst>
  <p:sldIdLst>
    <p:sldId id="256" r:id="rId2"/>
  </p:sldIdLst>
  <p:sldSz cx="7772400" cy="10058400"/>
  <p:notesSz cx="6858000" cy="9144000"/>
  <p:embeddedFontLst>
    <p:embeddedFont>
      <p:font typeface="Google Sans SemiBold" panose="020B0604020202020204" charset="0"/>
      <p:regular r:id="rId4"/>
      <p:bold r:id="rId5"/>
      <p:italic r:id="rId6"/>
      <p:boldItalic r:id="rId7"/>
    </p:embeddedFont>
    <p:embeddedFont>
      <p:font typeface="Calibri" panose="020F0502020204030204" pitchFamily="34" charset="0"/>
      <p:regular r:id="rId8"/>
      <p:bold r:id="rId9"/>
      <p:italic r:id="rId10"/>
      <p:boldItalic r:id="rId11"/>
    </p:embeddedFont>
    <p:embeddedFont>
      <p:font typeface="Roboto" panose="020B0604020202020204" charset="0"/>
      <p:regular r:id="rId12"/>
      <p:bold r:id="rId13"/>
      <p:italic r:id="rId14"/>
      <p:boldItalic r:id="rId15"/>
    </p:embeddedFont>
    <p:embeddedFont>
      <p:font typeface="Work Sans" panose="020B0604020202020204" charset="0"/>
      <p:regular r:id="rId16"/>
      <p:bold r:id="rId17"/>
      <p:italic r:id="rId18"/>
      <p:boldItalic r:id="rId19"/>
    </p:embeddedFont>
    <p:embeddedFont>
      <p:font typeface="Google Sans" panose="020B0604020202020204" charset="0"/>
      <p:regular r:id="rId20"/>
      <p:bold r:id="rId21"/>
      <p:italic r:id="rId22"/>
      <p:boldItalic r:id="rId23"/>
    </p:embeddedFont>
    <p:embeddedFont>
      <p:font typeface="PT Sans Narrow"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1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henounproject.com/icon/android-phone-752493/"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 Credits</a:t>
            </a:r>
            <a:endParaRPr/>
          </a:p>
          <a:p>
            <a:pPr marL="457200" lvl="0" indent="-298450" algn="l" rtl="0">
              <a:spcBef>
                <a:spcPts val="0"/>
              </a:spcBef>
              <a:spcAft>
                <a:spcPts val="0"/>
              </a:spcAft>
              <a:buSzPts val="1100"/>
              <a:buChar char="●"/>
            </a:pPr>
            <a:r>
              <a:rPr lang="en" u="sng">
                <a:solidFill>
                  <a:schemeClr val="hlink"/>
                </a:solidFill>
                <a:hlinkClick r:id="rId3"/>
              </a:rPr>
              <a:t>Android Phone Icon</a:t>
            </a:r>
            <a:r>
              <a:rPr lang="en"/>
              <a:t>: Created by Devendra Karkar from the Noun Project </a:t>
            </a:r>
            <a:endParaRPr/>
          </a:p>
          <a:p>
            <a:pPr marL="457200" lvl="0" indent="-298450" algn="l" rtl="0">
              <a:spcBef>
                <a:spcPts val="0"/>
              </a:spcBef>
              <a:spcAft>
                <a:spcPts val="0"/>
              </a:spcAft>
              <a:buSzPts val="1100"/>
              <a:buChar char="●"/>
            </a:pPr>
            <a:r>
              <a:rPr lang="en" u="sng">
                <a:solidFill>
                  <a:schemeClr val="hlink"/>
                </a:solidFill>
                <a:hlinkClick r:id="rId4"/>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yout 4 B">
  <p:cSld name="CUSTOM_2">
    <p:spTree>
      <p:nvGrpSpPr>
        <p:cNvPr id="1"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7" name="Google Shape;147;p6"/>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8" name="Google Shape;148;p6"/>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8" name="Google Shape;168;p6"/>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As part of the effort to improve retention, Waze wants to learn more about users’ behavior. </a:t>
            </a:r>
            <a:r>
              <a:rPr lang="en" sz="1200" b="1" dirty="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sz="1200" b="1" dirty="0">
              <a:solidFill>
                <a:schemeClr val="dk1"/>
              </a:solidFill>
              <a:latin typeface="Roboto"/>
              <a:ea typeface="Roboto"/>
              <a:cs typeface="Roboto"/>
              <a:sym typeface="Roboto"/>
            </a:endParaRPr>
          </a:p>
          <a:p>
            <a:pPr marL="0" lvl="0" indent="0" algn="l" rtl="0">
              <a:lnSpc>
                <a:spcPct val="100000"/>
              </a:lnSpc>
              <a:spcBef>
                <a:spcPts val="0"/>
              </a:spcBef>
              <a:spcAft>
                <a:spcPts val="0"/>
              </a:spcAft>
              <a:buClr>
                <a:schemeClr val="dk1"/>
              </a:buClr>
              <a:buSzPts val="1100"/>
              <a:buFont typeface="Arial"/>
              <a:buNone/>
            </a:pPr>
            <a:endParaRPr sz="1150" dirty="0">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spcFirstLastPara="1" wrap="square" lIns="91425" tIns="91425" rIns="91425" bIns="91425" anchor="t" anchorCtr="0">
            <a:spAutoFit/>
          </a:bodyPr>
          <a:lstStyle/>
          <a:p>
            <a:pPr marL="457200" lvl="0" indent="-190500" algn="l" rtl="0">
              <a:lnSpc>
                <a:spcPct val="115000"/>
              </a:lnSpc>
              <a:spcBef>
                <a:spcPts val="0"/>
              </a:spcBef>
              <a:spcAft>
                <a:spcPts val="0"/>
              </a:spcAft>
              <a:buClr>
                <a:schemeClr val="dk1"/>
              </a:buClr>
              <a:buSzPts val="1200"/>
              <a:buChar char="●"/>
            </a:pPr>
            <a:r>
              <a:rPr lang="en" sz="1200" dirty="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dirty="0">
              <a:solidFill>
                <a:schemeClr val="dk1"/>
              </a:solidFill>
              <a:latin typeface="Roboto"/>
              <a:ea typeface="Roboto"/>
              <a:cs typeface="Roboto"/>
              <a:sym typeface="Roboto"/>
            </a:endParaRPr>
          </a:p>
          <a:p>
            <a:pPr marL="457200" lvl="0" indent="-190500" algn="l" rtl="0">
              <a:lnSpc>
                <a:spcPct val="115000"/>
              </a:lnSpc>
              <a:spcBef>
                <a:spcPts val="1000"/>
              </a:spcBef>
              <a:spcAft>
                <a:spcPts val="0"/>
              </a:spcAft>
              <a:buClr>
                <a:schemeClr val="dk1"/>
              </a:buClr>
              <a:buSzPts val="1200"/>
              <a:buChar char="●"/>
            </a:pPr>
            <a:r>
              <a:rPr lang="en" sz="1200" b="1" dirty="0">
                <a:solidFill>
                  <a:schemeClr val="dk1"/>
                </a:solidFill>
                <a:latin typeface="Roboto"/>
                <a:ea typeface="Roboto"/>
                <a:cs typeface="Roboto"/>
                <a:sym typeface="Roboto"/>
              </a:rPr>
              <a:t>The t-test results concluded there is not a statistically significant difference in mean number of rides between iPhone users and Android users.</a:t>
            </a:r>
            <a:r>
              <a:rPr lang="en" sz="1200" b="1" dirty="0">
                <a:solidFill>
                  <a:schemeClr val="dk1"/>
                </a:solidFill>
                <a:latin typeface="Google Sans"/>
                <a:ea typeface="Google Sans"/>
                <a:cs typeface="Google Sans"/>
                <a:sym typeface="Google Sans"/>
              </a:rPr>
              <a:t> </a:t>
            </a:r>
            <a:endParaRPr sz="1200" b="1" dirty="0">
              <a:solidFill>
                <a:schemeClr val="dk1"/>
              </a:solidFill>
              <a:latin typeface="Google Sans"/>
              <a:ea typeface="Google Sans"/>
              <a:cs typeface="Google Sans"/>
              <a:sym typeface="Google Sans"/>
            </a:endParaRPr>
          </a:p>
          <a:p>
            <a:pPr marL="457200" lvl="0" indent="0" algn="l" rtl="0">
              <a:lnSpc>
                <a:spcPct val="115000"/>
              </a:lnSpc>
              <a:spcBef>
                <a:spcPts val="350"/>
              </a:spcBef>
              <a:spcAft>
                <a:spcPts val="350"/>
              </a:spcAft>
              <a:buNone/>
            </a:pPr>
            <a:endParaRPr sz="1200" dirty="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a:t>
              </a:r>
              <a:r>
                <a:rPr lang="en" sz="1600" b="1" dirty="0">
                  <a:latin typeface="Google Sans SemiBold"/>
                  <a:ea typeface="Google Sans SemiBold"/>
                  <a:cs typeface="Google Sans SemiBold"/>
                  <a:sym typeface="Google Sans SemiBold"/>
                </a:rPr>
                <a:t>Two-Sample Hypothesis Test Results</a:t>
              </a:r>
              <a:endParaRPr sz="1900" dirty="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spcFirstLastPara="1" wrap="square" lIns="91425" tIns="91425" rIns="91425" bIns="91425" anchor="t" anchorCtr="0">
            <a:noAutofit/>
          </a:bodyPr>
          <a:lstStyle/>
          <a:p>
            <a:pPr marL="257175" lvl="0" indent="-314325" algn="l" rtl="0">
              <a:lnSpc>
                <a:spcPct val="115000"/>
              </a:lnSpc>
              <a:spcBef>
                <a:spcPts val="0"/>
              </a:spcBef>
              <a:spcAft>
                <a:spcPts val="0"/>
              </a:spcAft>
              <a:buNone/>
            </a:pPr>
            <a:r>
              <a:rPr lang="en" sz="1500" dirty="0">
                <a:solidFill>
                  <a:srgbClr val="000000"/>
                </a:solidFill>
              </a:rPr>
              <a:t>🎯 </a:t>
            </a:r>
            <a:r>
              <a:rPr lang="en" sz="1200" b="1" dirty="0">
                <a:solidFill>
                  <a:srgbClr val="000000"/>
                </a:solidFill>
                <a:latin typeface="Roboto"/>
                <a:ea typeface="Roboto"/>
                <a:cs typeface="Roboto"/>
                <a:sym typeface="Roboto"/>
              </a:rPr>
              <a:t>Target Goal:</a:t>
            </a:r>
            <a:r>
              <a:rPr lang="en" sz="1200" dirty="0">
                <a:solidFill>
                  <a:srgbClr val="000000"/>
                </a:solidFill>
                <a:latin typeface="Roboto"/>
                <a:ea typeface="Roboto"/>
                <a:cs typeface="Roboto"/>
                <a:sym typeface="Roboto"/>
              </a:rPr>
              <a:t> Develop a two-sample </a:t>
            </a:r>
            <a:r>
              <a:rPr lang="en" sz="1200" dirty="0">
                <a:latin typeface="Roboto"/>
                <a:ea typeface="Roboto"/>
                <a:cs typeface="Roboto"/>
                <a:sym typeface="Roboto"/>
              </a:rPr>
              <a:t>hypothesis test to analyze and determine whether there is a statistically significant difference between mean number of rides and device type – Android vs. iPhone.</a:t>
            </a:r>
            <a:endParaRPr sz="1200" dirty="0">
              <a:latin typeface="Roboto"/>
              <a:ea typeface="Roboto"/>
              <a:cs typeface="Roboto"/>
              <a:sym typeface="Roboto"/>
            </a:endParaRPr>
          </a:p>
          <a:p>
            <a:pPr marL="257175" lvl="0" indent="-314325" algn="l" rtl="0">
              <a:lnSpc>
                <a:spcPct val="115000"/>
              </a:lnSpc>
              <a:spcBef>
                <a:spcPts val="700"/>
              </a:spcBef>
              <a:spcAft>
                <a:spcPts val="500"/>
              </a:spcAft>
              <a:buClr>
                <a:schemeClr val="dk1"/>
              </a:buClr>
              <a:buSzPts val="1100"/>
              <a:buFont typeface="Arial"/>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200" dirty="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dirty="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name="adj1" fmla="val 0"/>
                <a:gd name="adj2" fmla="val 2001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Google Sans"/>
                      <a:ea typeface="Google Sans"/>
                      <a:cs typeface="Google Sans"/>
                      <a:sym typeface="Google Sans"/>
                    </a:rPr>
                    <a:t>Average Number of Drives</a:t>
                  </a:r>
                  <a:endParaRPr sz="1200" b="1">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l="28157" r="27667" b="19021"/>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l="21603" r="21620" b="3883"/>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l="25777" r="26959" b="16429"/>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l="29012" t="13442" r="27176" b="12740"/>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Google Sans"/>
                        <a:ea typeface="Google Sans"/>
                        <a:cs typeface="Google Sans"/>
                        <a:sym typeface="Google Sans"/>
                      </a:rPr>
                      <a:t>68</a:t>
                    </a:r>
                    <a:endParaRPr sz="1200" b="1">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Google Sans"/>
                      <a:ea typeface="Google Sans"/>
                      <a:cs typeface="Google Sans"/>
                      <a:sym typeface="Google Sans"/>
                    </a:rPr>
                    <a:t>66</a:t>
                  </a:r>
                  <a:endParaRPr sz="1200" b="1">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spcFirstLastPara="1" wrap="square" lIns="91425" tIns="91425" rIns="91425" bIns="91425" anchor="t" anchorCtr="0">
            <a:spAutoFit/>
          </a:bodyPr>
          <a:lstStyle/>
          <a:p>
            <a:pPr marL="228600" lvl="0" indent="-190500" algn="l" rtl="0">
              <a:lnSpc>
                <a:spcPct val="115000"/>
              </a:lnSpc>
              <a:spcBef>
                <a:spcPts val="0"/>
              </a:spcBef>
              <a:spcAft>
                <a:spcPts val="0"/>
              </a:spcAft>
              <a:buSzPts val="1200"/>
              <a:buFont typeface="Roboto"/>
              <a:buChar char="➔"/>
            </a:pPr>
            <a:r>
              <a:rPr lang="en" sz="1200" b="1" dirty="0">
                <a:latin typeface="Roboto"/>
                <a:ea typeface="Roboto"/>
                <a:cs typeface="Roboto"/>
                <a:sym typeface="Roboto"/>
              </a:rPr>
              <a:t>Due to the results rendered from this specific hypothesis test, the Waze data team recommends running additional t-tests on other variables to learn more about user behavior.</a:t>
            </a:r>
            <a:endParaRPr sz="1200" b="1" dirty="0">
              <a:latin typeface="Roboto"/>
              <a:ea typeface="Roboto"/>
              <a:cs typeface="Roboto"/>
              <a:sym typeface="Roboto"/>
            </a:endParaRPr>
          </a:p>
          <a:p>
            <a:pPr marL="228600" lvl="0" indent="-190500" algn="l" rtl="0">
              <a:lnSpc>
                <a:spcPct val="115000"/>
              </a:lnSpc>
              <a:spcBef>
                <a:spcPts val="1000"/>
              </a:spcBef>
              <a:spcAft>
                <a:spcPts val="1700"/>
              </a:spcAft>
              <a:buSzPts val="1200"/>
              <a:buFont typeface="Roboto"/>
              <a:buChar char="➔"/>
            </a:pPr>
            <a:r>
              <a:rPr lang="en" sz="1200" b="1" dirty="0">
                <a:latin typeface="Roboto"/>
                <a:ea typeface="Roboto"/>
                <a:cs typeface="Roboto"/>
                <a:sym typeface="Roboto"/>
              </a:rPr>
              <a:t>Additionally, since the user experience is the same, temporary changes in marketing or user interface may be impactful rendering more data to investigate user churn behavior. </a:t>
            </a:r>
            <a:endParaRPr sz="1200" b="1"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319</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 SemiBold</vt:lpstr>
      <vt:lpstr>Calibri</vt:lpstr>
      <vt:lpstr>Arial</vt:lpstr>
      <vt:lpstr>Roboto</vt:lpstr>
      <vt:lpstr>Work Sans</vt:lpstr>
      <vt:lpstr>Google Sans</vt:lpstr>
      <vt:lpstr>PT Sans Narrow</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sudheer n poojari</dc:creator>
  <cp:lastModifiedBy>sudheer n poojari</cp:lastModifiedBy>
  <cp:revision>1</cp:revision>
  <dcterms:modified xsi:type="dcterms:W3CDTF">2023-09-25T20:37:40Z</dcterms:modified>
</cp:coreProperties>
</file>